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1"/>
  </p:notesMasterIdLst>
  <p:sldIdLst>
    <p:sldId id="256" r:id="rId2"/>
    <p:sldId id="290" r:id="rId3"/>
    <p:sldId id="258" r:id="rId4"/>
    <p:sldId id="260" r:id="rId5"/>
    <p:sldId id="264" r:id="rId6"/>
    <p:sldId id="261" r:id="rId7"/>
    <p:sldId id="265" r:id="rId8"/>
    <p:sldId id="262" r:id="rId9"/>
    <p:sldId id="266" r:id="rId10"/>
    <p:sldId id="273" r:id="rId11"/>
    <p:sldId id="267" r:id="rId12"/>
    <p:sldId id="288" r:id="rId13"/>
    <p:sldId id="263" r:id="rId14"/>
    <p:sldId id="275" r:id="rId15"/>
    <p:sldId id="272" r:id="rId16"/>
    <p:sldId id="274" r:id="rId17"/>
    <p:sldId id="268" r:id="rId18"/>
    <p:sldId id="277" r:id="rId19"/>
    <p:sldId id="286" r:id="rId20"/>
    <p:sldId id="269" r:id="rId21"/>
    <p:sldId id="270" r:id="rId22"/>
    <p:sldId id="276" r:id="rId23"/>
    <p:sldId id="287" r:id="rId24"/>
    <p:sldId id="278" r:id="rId25"/>
    <p:sldId id="279" r:id="rId26"/>
    <p:sldId id="281" r:id="rId27"/>
    <p:sldId id="282" r:id="rId28"/>
    <p:sldId id="283" r:id="rId29"/>
    <p:sldId id="289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EED1F5F-688D-D04F-9DAE-63890AB6BC3C}">
          <p14:sldIdLst>
            <p14:sldId id="256"/>
            <p14:sldId id="290"/>
            <p14:sldId id="258"/>
          </p14:sldIdLst>
        </p14:section>
        <p14:section name="Types of Prediction Tasks" id="{B3A11118-B98D-2A46-8C78-CC34AD49E8B8}">
          <p14:sldIdLst>
            <p14:sldId id="260"/>
            <p14:sldId id="264"/>
          </p14:sldIdLst>
        </p14:section>
        <p14:section name="Learning from Examples" id="{CDFAF013-3A16-5644-B9A3-9DFBF4DB9108}">
          <p14:sldIdLst>
            <p14:sldId id="261"/>
            <p14:sldId id="265"/>
          </p14:sldIdLst>
        </p14:section>
        <p14:section name="Linear Predictors" id="{84DE9615-12F8-5442-ABFF-A236E121496F}">
          <p14:sldIdLst>
            <p14:sldId id="262"/>
            <p14:sldId id="266"/>
            <p14:sldId id="273"/>
            <p14:sldId id="267"/>
            <p14:sldId id="288"/>
          </p14:sldIdLst>
        </p14:section>
        <p14:section name="Loss Functions" id="{89E283B7-D04D-D844-AE92-7E476DE6785E}">
          <p14:sldIdLst>
            <p14:sldId id="263"/>
            <p14:sldId id="275"/>
            <p14:sldId id="272"/>
            <p14:sldId id="274"/>
            <p14:sldId id="268"/>
            <p14:sldId id="277"/>
            <p14:sldId id="286"/>
          </p14:sldIdLst>
        </p14:section>
        <p14:section name="GD and SGD" id="{08668F89-CA65-614E-B46D-505E0C75117E}">
          <p14:sldIdLst>
            <p14:sldId id="269"/>
            <p14:sldId id="270"/>
            <p14:sldId id="276"/>
            <p14:sldId id="287"/>
          </p14:sldIdLst>
        </p14:section>
        <p14:section name="Summary" id="{BD2AAA7A-F9B3-9847-977E-0D502E0C2576}">
          <p14:sldIdLst>
            <p14:sldId id="278"/>
            <p14:sldId id="279"/>
            <p14:sldId id="281"/>
            <p14:sldId id="282"/>
            <p14:sldId id="283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6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ADC18-4B5C-D543-BDCE-C1321A6E34A6}" type="datetimeFigureOut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60089-D552-9545-BEE4-67ECF76E86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309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9/21/2022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nford-cs221.github.io/spring2020-extra/lectures/learning1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4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://speech.ee.ntu.edu.tw/~tlkagk/courses/ML_2017/Lecture/Gradient%20Descent.pptx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0.png"/><Relationship Id="rId10" Type="http://schemas.openxmlformats.org/officeDocument/2006/relationships/image" Target="../media/image260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9.xml"/><Relationship Id="rId7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6.png"/><Relationship Id="rId4" Type="http://schemas.openxmlformats.org/officeDocument/2006/relationships/image" Target="../media/image4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24.xml"/><Relationship Id="rId7" Type="http://schemas.openxmlformats.org/officeDocument/2006/relationships/image" Target="../media/image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5400" dirty="0">
                <a:solidFill>
                  <a:srgbClr val="FF0000"/>
                </a:solidFill>
              </a:rPr>
              <a:t>AI Course Week 2: </a:t>
            </a:r>
            <a:br>
              <a:rPr lang="en-US" altLang="zh-TW" sz="5400" dirty="0">
                <a:solidFill>
                  <a:srgbClr val="FF0000"/>
                </a:solidFill>
              </a:rPr>
            </a:br>
            <a:r>
              <a:rPr lang="en-US" altLang="zh-TW" sz="5400" dirty="0">
                <a:solidFill>
                  <a:srgbClr val="0070C0"/>
                </a:solidFill>
              </a:rPr>
              <a:t>Learning ≈ Optimization</a:t>
            </a:r>
            <a:endParaRPr lang="zh-TW" altLang="en-US" sz="5400" dirty="0">
              <a:solidFill>
                <a:srgbClr val="0070C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9948672" cy="1069848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Chia-Hui Chang</a:t>
            </a:r>
          </a:p>
          <a:p>
            <a:r>
              <a:rPr lang="en-US" altLang="zh-TW" sz="2800" dirty="0"/>
              <a:t>2022/09/22</a:t>
            </a:r>
          </a:p>
          <a:p>
            <a:r>
              <a:rPr lang="en-US" altLang="zh-TW" sz="2800" dirty="0"/>
              <a:t>Slide sources: </a:t>
            </a:r>
            <a:r>
              <a:rPr lang="en-US" altLang="zh-TW" sz="2800" dirty="0">
                <a:hlinkClick r:id="rId2"/>
              </a:rPr>
              <a:t>Stanford CS-221 by Prof. Finn and Prof. </a:t>
            </a:r>
            <a:r>
              <a:rPr lang="en-US" altLang="zh-TW" sz="2800" dirty="0" err="1">
                <a:hlinkClick r:id="rId2"/>
              </a:rPr>
              <a:t>Anari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0747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Decision Boundary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121408"/>
            <a:ext cx="6555595" cy="405079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Geometry:</a:t>
            </a:r>
          </a:p>
          <a:p>
            <a:pPr lvl="1"/>
            <a:r>
              <a:rPr lang="en-US" altLang="zh-TW" sz="2200" dirty="0"/>
              <a:t>Binary classifier </a:t>
            </a:r>
            <a:r>
              <a:rPr lang="en-US" altLang="zh-TW" sz="2200" b="1" i="1" dirty="0" err="1">
                <a:latin typeface="Book Antiqua" panose="02040602050305030304" pitchFamily="18" charset="0"/>
                <a:cs typeface="Aparajita" panose="020B0604020202020204" pitchFamily="34" charset="0"/>
              </a:rPr>
              <a:t>f</a:t>
            </a:r>
            <a:r>
              <a:rPr lang="en-US" altLang="zh-TW" sz="2200" b="1" i="1" baseline="-25000" dirty="0" err="1">
                <a:latin typeface="Book Antiqua" panose="02040602050305030304" pitchFamily="18" charset="0"/>
                <a:cs typeface="Aparajita" panose="020B0604020202020204" pitchFamily="34" charset="0"/>
              </a:rPr>
              <a:t>w</a:t>
            </a:r>
            <a:r>
              <a:rPr lang="en-US" altLang="zh-TW" sz="2200" dirty="0"/>
              <a:t> defines a </a:t>
            </a:r>
            <a:r>
              <a:rPr lang="en-US" altLang="zh-TW" sz="2200" dirty="0">
                <a:solidFill>
                  <a:srgbClr val="0070C0"/>
                </a:solidFill>
              </a:rPr>
              <a:t>hyperplane</a:t>
            </a:r>
            <a:r>
              <a:rPr lang="en-US" altLang="zh-TW" sz="2200" dirty="0"/>
              <a:t> </a:t>
            </a:r>
            <a:r>
              <a:rPr lang="en-US" altLang="zh-TW" sz="2200" dirty="0">
                <a:solidFill>
                  <a:srgbClr val="00B050"/>
                </a:solidFill>
              </a:rPr>
              <a:t>decision boundary </a:t>
            </a:r>
            <a:r>
              <a:rPr lang="en-US" altLang="zh-TW" sz="2200" dirty="0"/>
              <a:t>with normal vector w</a:t>
            </a:r>
          </a:p>
          <a:p>
            <a:endParaRPr kumimoji="1" lang="en-US" altLang="zh-TW" sz="2400" dirty="0"/>
          </a:p>
          <a:p>
            <a:r>
              <a:rPr lang="en-US" altLang="zh-TW" sz="2400" dirty="0"/>
              <a:t>R</a:t>
            </a:r>
            <a:r>
              <a:rPr lang="en-US" altLang="zh-TW" sz="2400" baseline="30000" dirty="0"/>
              <a:t>1</a:t>
            </a:r>
            <a:r>
              <a:rPr lang="en-US" altLang="zh-TW" sz="2400" dirty="0"/>
              <a:t> : hyperplane is a </a:t>
            </a:r>
            <a:r>
              <a:rPr lang="en-US" altLang="zh-TW" sz="2400" dirty="0">
                <a:solidFill>
                  <a:srgbClr val="0070C0"/>
                </a:solidFill>
              </a:rPr>
              <a:t>point</a:t>
            </a:r>
            <a:endParaRPr lang="en-US" altLang="zh-TW" sz="2400" dirty="0"/>
          </a:p>
          <a:p>
            <a:r>
              <a:rPr lang="en-US" altLang="zh-TW" sz="2400" dirty="0"/>
              <a:t>R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 : hyperplane is a </a:t>
            </a:r>
            <a:r>
              <a:rPr lang="en-US" altLang="zh-TW" sz="2400" dirty="0">
                <a:solidFill>
                  <a:srgbClr val="0070C0"/>
                </a:solidFill>
              </a:rPr>
              <a:t>line </a:t>
            </a:r>
          </a:p>
          <a:p>
            <a:r>
              <a:rPr lang="en-US" altLang="zh-TW" sz="2400" dirty="0"/>
              <a:t>R</a:t>
            </a:r>
            <a:r>
              <a:rPr lang="en-US" altLang="zh-TW" sz="2400" baseline="30000" dirty="0"/>
              <a:t>3</a:t>
            </a:r>
            <a:r>
              <a:rPr lang="en-US" altLang="zh-TW" sz="2400" dirty="0"/>
              <a:t> : hyperplane is a </a:t>
            </a:r>
            <a:r>
              <a:rPr lang="en-US" altLang="zh-TW" sz="2400" dirty="0">
                <a:solidFill>
                  <a:srgbClr val="0070C0"/>
                </a:solidFill>
              </a:rPr>
              <a:t>plane</a:t>
            </a:r>
          </a:p>
          <a:p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74954" y="1570756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/>
              <a:t>Roadmap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928" y="2307166"/>
            <a:ext cx="3449320" cy="28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1531080"/>
            <a:ext cx="10616929" cy="3987977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Question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2119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B49993-04CD-4006-934A-3AB08AC0C50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0A12AF5-1F70-4F21-9613-D130F474493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A07246-74E4-4261-9701-1C8055AABE7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b="1" dirty="0">
                <a:solidFill>
                  <a:srgbClr val="5B5B5B"/>
                </a:solidFill>
              </a:rPr>
              <a:t>When does a binary classifier error on an example?</a:t>
            </a:r>
            <a:endParaRPr lang="zh-TW" altLang="en-US" sz="3600" b="1" dirty="0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103E3-9814-4B11-8465-C7530793DC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97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856233"/>
            <a:ext cx="9274629" cy="2196623"/>
          </a:xfrm>
          <a:prstGeom prst="rect">
            <a:avLst/>
          </a:prstGeom>
        </p:spPr>
      </p:pic>
      <p:sp>
        <p:nvSpPr>
          <p:cNvPr id="16" name="標題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Adjust w Based on errors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7" name="內容版面配置區 16"/>
          <p:cNvSpPr>
            <a:spLocks noGrp="1"/>
          </p:cNvSpPr>
          <p:nvPr>
            <p:ph idx="1"/>
          </p:nvPr>
        </p:nvSpPr>
        <p:spPr>
          <a:xfrm>
            <a:off x="812800" y="4182532"/>
            <a:ext cx="10315448" cy="1989667"/>
          </a:xfrm>
        </p:spPr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620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Binary Classification Loss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Recall the binary classifier:</a:t>
            </a:r>
            <a:endParaRPr kumimoji="1"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3587983"/>
            <a:ext cx="5190067" cy="24891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1" y="2820349"/>
            <a:ext cx="3977216" cy="6725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923" y="2093976"/>
            <a:ext cx="4063093" cy="30785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446" y="5428835"/>
            <a:ext cx="4532539" cy="48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24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15" y="1461335"/>
            <a:ext cx="6468533" cy="329512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Linear Regression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4596017"/>
            <a:ext cx="10261600" cy="20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1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Regression loss Functions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8" y="2296050"/>
            <a:ext cx="4653619" cy="35736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566983"/>
            <a:ext cx="5647337" cy="1231766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7238915" y="4543816"/>
            <a:ext cx="2995069" cy="1159328"/>
          </a:xfrm>
          <a:prstGeom prst="wedgeRoundRectCallout">
            <a:avLst>
              <a:gd name="adj1" fmla="val 38140"/>
              <a:gd name="adj2" fmla="val -102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Single Example Loss. What about many examples?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76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Minimization Framework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Key idea: need to set w to make global tradeoffs — not every example can be happy</a:t>
            </a:r>
            <a:endParaRPr kumimoji="1"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85" y="2946325"/>
            <a:ext cx="6736443" cy="272752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776357" y="3739241"/>
            <a:ext cx="1910443" cy="636814"/>
          </a:xfrm>
          <a:prstGeom prst="round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432FF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56755" y="3739241"/>
            <a:ext cx="1910443" cy="6368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954496" y="383332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rgbClr val="0432FF"/>
                </a:solidFill>
              </a:rPr>
              <a:t>Single Loss</a:t>
            </a:r>
            <a:endParaRPr kumimoji="1" lang="zh-TW" altLang="en-US" dirty="0">
              <a:solidFill>
                <a:srgbClr val="0432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11872" y="3826459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chemeClr val="accent1">
                    <a:lumMod val="60000"/>
                    <a:lumOff val="40000"/>
                  </a:schemeClr>
                </a:solidFill>
              </a:rPr>
              <a:t>All Loss</a:t>
            </a:r>
            <a:endParaRPr kumimoji="1"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8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3465" y="414429"/>
            <a:ext cx="10776827" cy="1619414"/>
          </a:xfrm>
        </p:spPr>
        <p:txBody>
          <a:bodyPr>
            <a:normAutofit/>
          </a:bodyPr>
          <a:lstStyle/>
          <a:p>
            <a:r>
              <a:rPr kumimoji="1" lang="en-US" altLang="zh-TW" sz="4800" dirty="0">
                <a:solidFill>
                  <a:srgbClr val="FF0000"/>
                </a:solidFill>
              </a:rPr>
              <a:t>More Binary Classification LOSS</a:t>
            </a:r>
            <a:endParaRPr kumimoji="1" lang="zh-TW" altLang="en-US" sz="4800" dirty="0">
              <a:solidFill>
                <a:srgbClr val="00B05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20" y="2107692"/>
            <a:ext cx="5415777" cy="407822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6734047" y="5017515"/>
            <a:ext cx="4241800" cy="1323086"/>
            <a:chOff x="6784846" y="4863762"/>
            <a:chExt cx="4241800" cy="132308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267" y="4863762"/>
              <a:ext cx="3505200" cy="7620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846" y="5526448"/>
              <a:ext cx="4241800" cy="6604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</p:grpSp>
      <p:grpSp>
        <p:nvGrpSpPr>
          <p:cNvPr id="16" name="群組 15"/>
          <p:cNvGrpSpPr/>
          <p:nvPr/>
        </p:nvGrpSpPr>
        <p:grpSpPr>
          <a:xfrm>
            <a:off x="6734047" y="3495082"/>
            <a:ext cx="4927600" cy="1241510"/>
            <a:chOff x="6734047" y="3495082"/>
            <a:chExt cx="4927600" cy="124151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4047" y="3495082"/>
              <a:ext cx="3149600" cy="60960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4047" y="4114292"/>
              <a:ext cx="4927600" cy="62230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grpSp>
        <p:nvGrpSpPr>
          <p:cNvPr id="15" name="群組 14"/>
          <p:cNvGrpSpPr/>
          <p:nvPr/>
        </p:nvGrpSpPr>
        <p:grpSpPr>
          <a:xfrm>
            <a:off x="6734047" y="1851026"/>
            <a:ext cx="3886200" cy="1350433"/>
            <a:chOff x="6734047" y="1851026"/>
            <a:chExt cx="3886200" cy="1350433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4047" y="1851026"/>
              <a:ext cx="2895600" cy="6223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34047" y="2490259"/>
              <a:ext cx="3886200" cy="7112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229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4AE80B-E61A-4A28-B882-99ED474D303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A4C0618-B2F9-440C-847D-55A2FD08DED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B1FA04-603B-494F-8E9B-D02EBE2D1B8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633012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請選出關於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loss function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正確的敘述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</a:p>
          <a:p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(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複選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)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953083-83A2-44D1-A3CD-6D63BA465C2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990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5F8697-CFDF-41AE-9424-C1D905EDF4E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4ED6B5-C950-4627-9A7A-861145F9B78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BA5F2E-D150-400A-9199-7946981D91E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zh-TW" sz="3600" b="1" dirty="0">
                <a:solidFill>
                  <a:srgbClr val="5B5B5B"/>
                </a:solidFill>
              </a:rPr>
              <a:t>Join at slido.com</a:t>
            </a:r>
            <a:br>
              <a:rPr lang="da-DK" altLang="zh-TW" sz="3600" b="1" dirty="0">
                <a:solidFill>
                  <a:srgbClr val="5B5B5B"/>
                </a:solidFill>
              </a:rPr>
            </a:br>
            <a:r>
              <a:rPr lang="da-DK" altLang="zh-TW" sz="3600" b="1" dirty="0">
                <a:solidFill>
                  <a:srgbClr val="5B5B5B"/>
                </a:solidFill>
              </a:rPr>
              <a:t>#4628249</a:t>
            </a:r>
            <a:endParaRPr lang="zh-TW" altLang="en-US" sz="3600" b="1" dirty="0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56CDB7-EE3D-4E90-8C0E-C94587E6022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joining instructions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109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How to optimize? ~</a:t>
            </a:r>
            <a:r>
              <a:rPr lang="en-US" altLang="zh-TW" dirty="0">
                <a:solidFill>
                  <a:srgbClr val="0432FF"/>
                </a:solidFill>
              </a:rPr>
              <a:t>Gradient Descent</a:t>
            </a:r>
            <a:r>
              <a:rPr lang="en-US" altLang="zh-TW" dirty="0">
                <a:solidFill>
                  <a:srgbClr val="0070C0"/>
                </a:solidFill>
              </a:rPr>
              <a:t>	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1559644"/>
            <a:ext cx="9661071" cy="18296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314" y="3468755"/>
            <a:ext cx="6658101" cy="3285247"/>
          </a:xfrm>
          <a:prstGeom prst="rect">
            <a:avLst/>
          </a:prstGeom>
        </p:spPr>
      </p:pic>
      <p:pic>
        <p:nvPicPr>
          <p:cNvPr id="1028" name="Picture 4" descr="Vector field | Math Wiki | Fandom">
            <a:extLst>
              <a:ext uri="{FF2B5EF4-FFF2-40B4-BE49-F238E27FC236}">
                <a16:creationId xmlns:a16="http://schemas.microsoft.com/office/drawing/2014/main" id="{EE8F2228-8C6E-4F38-9440-B43D103E4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83" y="3416496"/>
            <a:ext cx="4380331" cy="328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75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432FF"/>
                </a:solidFill>
              </a:rPr>
              <a:t>Stochastic gradient descent</a:t>
            </a:r>
            <a:endParaRPr kumimoji="1" lang="zh-TW" altLang="en-US" dirty="0">
              <a:solidFill>
                <a:srgbClr val="0432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093976"/>
            <a:ext cx="6731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3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hlinkClick r:id="rId2" invalidUrl="http://speech.ee.ntu.edu.tw/~tlkagk/courses/ML_2017/Lecture/Gradient Descent.pptx"/>
              </a:rPr>
              <a:t>Gradient</a:t>
            </a:r>
            <a:r>
              <a:rPr kumimoji="1" lang="zh-TW" altLang="en-US" dirty="0">
                <a:hlinkClick r:id="rId2" invalidUrl="http://speech.ee.ntu.edu.tw/~tlkagk/courses/ML_2017/Lecture/Gradient Descent.pptx"/>
              </a:rPr>
              <a:t> </a:t>
            </a:r>
            <a:r>
              <a:rPr kumimoji="1" lang="en-US" altLang="zh-TW" dirty="0">
                <a:hlinkClick r:id="rId2" invalidUrl="http://speech.ee.ntu.edu.tw/~tlkagk/courses/ML_2017/Lecture/Gradient Descent.pptx"/>
              </a:rPr>
              <a:t>Descent</a:t>
            </a:r>
            <a:r>
              <a:rPr kumimoji="1" lang="zh-TW" altLang="en-US" dirty="0">
                <a:hlinkClick r:id="rId2" invalidUrl="http://speech.ee.ntu.edu.tw/~tlkagk/courses/ML_2017/Lecture/Gradient Descent.pptx"/>
              </a:rPr>
              <a:t> </a:t>
            </a:r>
            <a:r>
              <a:rPr kumimoji="1" lang="en-US" altLang="zh-TW" dirty="0">
                <a:hlinkClick r:id="rId2" invalidUrl="http://speech.ee.ntu.edu.tw/~tlkagk/courses/ML_2017/Lecture/Gradient Descent.pptx"/>
              </a:rPr>
              <a:t>by H.-Y. </a:t>
            </a:r>
            <a:r>
              <a:rPr kumimoji="1" lang="en-US" altLang="zh-TW" dirty="0" err="1">
                <a:hlinkClick r:id="rId2" invalidUrl="http://speech.ee.ntu.edu.tw/~tlkagk/courses/ML_2017/Lecture/Gradient Descent.pptx"/>
              </a:rPr>
              <a:t>Lee@NtU</a:t>
            </a:r>
            <a:endParaRPr kumimoji="1" lang="zh-TW" altLang="en-US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2317236"/>
            <a:ext cx="4450323" cy="4050792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5993343" y="2317236"/>
            <a:ext cx="4930066" cy="3881335"/>
            <a:chOff x="773413" y="2230720"/>
            <a:chExt cx="5558825" cy="428942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3" y="2230720"/>
              <a:ext cx="5558825" cy="41691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3552825" y="6150812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825" y="6150812"/>
                  <a:ext cx="42184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571" r="-4286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文字方塊 30"/>
          <p:cNvSpPr txBox="1"/>
          <p:nvPr/>
        </p:nvSpPr>
        <p:spPr>
          <a:xfrm>
            <a:off x="1069848" y="1687984"/>
            <a:ext cx="984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speech.ee.ntu.edu.tw</a:t>
            </a:r>
            <a:r>
              <a:rPr kumimoji="1" lang="en-US" altLang="zh-TW" dirty="0"/>
              <a:t>/~</a:t>
            </a:r>
            <a:r>
              <a:rPr kumimoji="1" lang="en-US" altLang="zh-TW" dirty="0" err="1"/>
              <a:t>tlkagk</a:t>
            </a:r>
            <a:r>
              <a:rPr kumimoji="1" lang="en-US" altLang="zh-TW" dirty="0"/>
              <a:t>/courses/ML_2017/Lecture/Gradient%20Descent.pptx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002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5648AB-4040-42F6-B343-BD322078285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27D529B-17DC-45F5-9262-C9DA6C9FA91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B36E06-A079-466E-AD8B-0550DB41D6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請問 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Gradient Descent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和 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Stochastic Gradient Descent </a:t>
            </a:r>
            <a:r>
              <a:rPr lang="zh-TW" altLang="en-US" sz="3600" b="1" dirty="0">
                <a:solidFill>
                  <a:srgbClr val="5B5B5B"/>
                </a:solidFill>
                <a:latin typeface="+mj-ea"/>
                <a:ea typeface="+mj-ea"/>
              </a:rPr>
              <a:t>兩者差別在哪</a:t>
            </a:r>
            <a:r>
              <a:rPr lang="en-US" altLang="zh-TW" sz="3600" b="1" dirty="0">
                <a:solidFill>
                  <a:srgbClr val="5B5B5B"/>
                </a:solidFill>
                <a:latin typeface="+mj-ea"/>
                <a:ea typeface="+mj-ea"/>
              </a:rPr>
              <a:t>?</a:t>
            </a:r>
            <a:endParaRPr lang="zh-TW" altLang="en-US" sz="3600" b="1" dirty="0">
              <a:solidFill>
                <a:srgbClr val="5B5B5B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199ED3-837E-4BC9-89E0-4084C409F6A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78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23600" y="1574800"/>
            <a:ext cx="5129733" cy="45974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800" dirty="0">
                <a:solidFill>
                  <a:srgbClr val="0070C0"/>
                </a:solidFill>
              </a:rPr>
              <a:t>Step 1: Modeling</a:t>
            </a:r>
          </a:p>
          <a:p>
            <a:pPr>
              <a:lnSpc>
                <a:spcPct val="150000"/>
              </a:lnSpc>
            </a:pPr>
            <a:r>
              <a:rPr kumimoji="1" lang="en-US" altLang="zh-TW" sz="2800" dirty="0">
                <a:solidFill>
                  <a:srgbClr val="0070C0"/>
                </a:solidFill>
              </a:rPr>
              <a:t>Step 2: Goodness of Function</a:t>
            </a:r>
          </a:p>
          <a:p>
            <a:pPr>
              <a:lnSpc>
                <a:spcPct val="150000"/>
              </a:lnSpc>
            </a:pPr>
            <a:endParaRPr kumimoji="1" lang="en-US" altLang="zh-TW" sz="28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TW" sz="28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TW" sz="28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800" dirty="0">
                <a:solidFill>
                  <a:srgbClr val="0070C0"/>
                </a:solidFill>
              </a:rPr>
              <a:t>Step 3: Pick</a:t>
            </a:r>
            <a:r>
              <a:rPr kumimoji="1" lang="zh-TW" altLang="en-US" sz="2800" dirty="0">
                <a:solidFill>
                  <a:srgbClr val="0070C0"/>
                </a:solidFill>
              </a:rPr>
              <a:t> </a:t>
            </a:r>
            <a:r>
              <a:rPr kumimoji="1" lang="en-US" altLang="zh-TW" sz="2800" dirty="0">
                <a:solidFill>
                  <a:srgbClr val="0070C0"/>
                </a:solidFill>
              </a:rPr>
              <a:t>the Best Function</a:t>
            </a:r>
            <a:endParaRPr kumimoji="1" lang="zh-TW" altLang="en-US" sz="2800" dirty="0">
              <a:solidFill>
                <a:srgbClr val="0070C0"/>
              </a:solidFill>
            </a:endParaRPr>
          </a:p>
          <a:p>
            <a:endParaRPr kumimoji="1" lang="zh-TW" altLang="en-US" sz="2800" dirty="0"/>
          </a:p>
        </p:txBody>
      </p:sp>
      <p:sp>
        <p:nvSpPr>
          <p:cNvPr id="5" name="圓柱 5"/>
          <p:cNvSpPr/>
          <p:nvPr/>
        </p:nvSpPr>
        <p:spPr>
          <a:xfrm>
            <a:off x="2635595" y="1900244"/>
            <a:ext cx="1636295" cy="1090863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317742" y="2226378"/>
            <a:ext cx="1387059" cy="523220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Model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8" name="圓柱 22"/>
          <p:cNvSpPr/>
          <p:nvPr/>
        </p:nvSpPr>
        <p:spPr>
          <a:xfrm>
            <a:off x="721680" y="1900244"/>
            <a:ext cx="1636295" cy="1090863"/>
          </a:xfrm>
          <a:prstGeom prst="can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9" name="圓角矩形 26"/>
          <p:cNvSpPr/>
          <p:nvPr/>
        </p:nvSpPr>
        <p:spPr>
          <a:xfrm>
            <a:off x="1506942" y="3512498"/>
            <a:ext cx="2057778" cy="109086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</a:t>
            </a:r>
            <a:r>
              <a:rPr lang="en-US" altLang="zh-TW" sz="2400" i="1" dirty="0">
                <a:latin typeface="Kokonor" charset="0"/>
                <a:ea typeface="Kokonor" charset="0"/>
                <a:cs typeface="Kokonor" charset="0"/>
              </a:rPr>
              <a:t>f</a:t>
            </a:r>
            <a:endParaRPr lang="en-US" altLang="zh-TW" sz="2400" i="1" baseline="30000" dirty="0">
              <a:latin typeface="Kokonor" charset="0"/>
              <a:ea typeface="Kokonor" charset="0"/>
              <a:cs typeface="Kokonor" charset="0"/>
            </a:endParaRPr>
          </a:p>
        </p:txBody>
      </p:sp>
      <p:cxnSp>
        <p:nvCxnSpPr>
          <p:cNvPr id="10" name="直線單箭頭接點 8"/>
          <p:cNvCxnSpPr>
            <a:cxnSpLocks/>
            <a:stCxn id="8" idx="3"/>
            <a:endCxn id="9" idx="0"/>
          </p:cNvCxnSpPr>
          <p:nvPr/>
        </p:nvCxnSpPr>
        <p:spPr>
          <a:xfrm>
            <a:off x="1539828" y="2991107"/>
            <a:ext cx="996003" cy="521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9"/>
          <p:cNvCxnSpPr>
            <a:cxnSpLocks/>
            <a:stCxn id="5" idx="3"/>
            <a:endCxn id="9" idx="0"/>
          </p:cNvCxnSpPr>
          <p:nvPr/>
        </p:nvCxnSpPr>
        <p:spPr>
          <a:xfrm flipH="1">
            <a:off x="2535831" y="2991107"/>
            <a:ext cx="917912" cy="521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3820837" y="4150034"/>
                <a:ext cx="2509533" cy="522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37" y="4150034"/>
                <a:ext cx="2509533" cy="522451"/>
              </a:xfrm>
              <a:prstGeom prst="rect">
                <a:avLst/>
              </a:prstGeom>
              <a:blipFill>
                <a:blip r:embed="rId2"/>
                <a:stretch>
                  <a:fillRect l="-4136" b="-21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/>
          <p:cNvGrpSpPr/>
          <p:nvPr/>
        </p:nvGrpSpPr>
        <p:grpSpPr>
          <a:xfrm>
            <a:off x="3564720" y="3273947"/>
            <a:ext cx="7175145" cy="1586260"/>
            <a:chOff x="3379520" y="1377408"/>
            <a:chExt cx="7175145" cy="1586260"/>
          </a:xfrm>
        </p:grpSpPr>
        <p:sp>
          <p:nvSpPr>
            <p:cNvPr id="19" name="矩形 18"/>
            <p:cNvSpPr/>
            <p:nvPr/>
          </p:nvSpPr>
          <p:spPr>
            <a:xfrm>
              <a:off x="6622002" y="1377408"/>
              <a:ext cx="3843687" cy="158626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6636957" y="1418845"/>
                  <a:ext cx="3917708" cy="1499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altLang="zh-TW" sz="2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/>
                                          <m:sup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957" y="1418845"/>
                  <a:ext cx="3917708" cy="149996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單箭頭接點 12"/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3379520" y="2161391"/>
              <a:ext cx="3257437" cy="743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242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Kind of </a:t>
            </a:r>
            <a:r>
              <a:rPr kumimoji="1" lang="en-US" altLang="zh-TW" dirty="0">
                <a:solidFill>
                  <a:srgbClr val="0070C0"/>
                </a:solidFill>
              </a:rPr>
              <a:t>Models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82" y="3305976"/>
            <a:ext cx="3693845" cy="2486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98279" y="2549949"/>
                <a:ext cx="2622254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i="1" dirty="0">
                    <a:latin typeface="Times New Roman" charset="0"/>
                    <a:ea typeface="Times New Roman" charset="0"/>
                    <a:cs typeface="Times New Roman" charset="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∙</m:t>
                    </m:r>
                  </m:oMath>
                </a14:m>
                <a:r>
                  <a:rPr lang="en-US" altLang="zh-TW" sz="2800" i="1" dirty="0">
                    <a:latin typeface="Times New Roman" charset="0"/>
                    <a:ea typeface="Times New Roman" charset="0"/>
                    <a:cs typeface="Times New Roman" charset="0"/>
                  </a:rPr>
                  <a:t> x</a:t>
                </a:r>
                <a:endParaRPr lang="zh-TW" altLang="en-US" sz="2800" i="1" baseline="30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79" y="2549949"/>
                <a:ext cx="2622254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79517" y="2567521"/>
                <a:ext cx="3172751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y = b 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1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endParaRPr lang="zh-TW" altLang="en-US" sz="2400" i="1" baseline="300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517" y="2567521"/>
                <a:ext cx="3172751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879"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內容版面配置區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26" y="3322538"/>
            <a:ext cx="3771044" cy="2538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064992" y="2562227"/>
                <a:ext cx="400366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y = b 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1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3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3</a:t>
                </a:r>
                <a:endParaRPr lang="zh-TW" altLang="en-US" sz="2400" i="1" baseline="300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992" y="2562227"/>
                <a:ext cx="400366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435"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46" y="3268440"/>
            <a:ext cx="3805353" cy="256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橢圓 19"/>
          <p:cNvSpPr/>
          <p:nvPr/>
        </p:nvSpPr>
        <p:spPr>
          <a:xfrm>
            <a:off x="6325194" y="3562601"/>
            <a:ext cx="4034859" cy="16499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229045" y="3827053"/>
            <a:ext cx="2227159" cy="11210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Model Selection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69848" y="2449358"/>
                <a:ext cx="461004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y = b 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1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endParaRPr lang="zh-TW" altLang="en-US" sz="2400" i="1" baseline="300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2449358"/>
                <a:ext cx="461004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2114"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69848" y="3258273"/>
                <a:ext cx="461004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y = b 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1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cp 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3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3</a:t>
                </a:r>
                <a:endParaRPr lang="zh-TW" altLang="en-US" sz="2400" i="1" baseline="300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3258273"/>
                <a:ext cx="461004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114"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69848" y="4097859"/>
                <a:ext cx="4610048" cy="8309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y = b 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1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cp 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3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3 </a:t>
                </a:r>
              </a:p>
              <a:p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4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4</a:t>
                </a:r>
                <a:endParaRPr lang="zh-TW" altLang="en-US" sz="2400" i="1" baseline="300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4097859"/>
                <a:ext cx="4610048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2114" t="-5797" b="-14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9848" y="1808414"/>
                <a:ext cx="461004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endParaRPr lang="zh-TW" altLang="en-US" sz="2400" i="1" baseline="300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1808414"/>
                <a:ext cx="4610048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11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069848" y="5208374"/>
                <a:ext cx="4610048" cy="8309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y = b 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1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cp 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2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3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3 </a:t>
                </a:r>
              </a:p>
              <a:p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4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4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+ w</a:t>
                </a:r>
                <a:r>
                  <a:rPr lang="en-US" altLang="zh-TW" sz="2400" i="1" baseline="-25000" dirty="0">
                    <a:latin typeface="Times" charset="0"/>
                    <a:ea typeface="Times" charset="0"/>
                    <a:cs typeface="Times" charset="0"/>
                  </a:rPr>
                  <a:t>5</a:t>
                </a:r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∙</m:t>
                    </m:r>
                  </m:oMath>
                </a14:m>
                <a:r>
                  <a:rPr lang="en-US" altLang="zh-TW" sz="2400" i="1" dirty="0">
                    <a:latin typeface="Times" charset="0"/>
                    <a:ea typeface="Times" charset="0"/>
                    <a:cs typeface="Times" charset="0"/>
                  </a:rPr>
                  <a:t> x</a:t>
                </a:r>
                <a:r>
                  <a:rPr lang="en-US" altLang="zh-TW" sz="2400" i="1" baseline="30000" dirty="0">
                    <a:latin typeface="Times" charset="0"/>
                    <a:ea typeface="Times" charset="0"/>
                    <a:cs typeface="Times" charset="0"/>
                  </a:rPr>
                  <a:t>5</a:t>
                </a:r>
                <a:endParaRPr lang="zh-TW" altLang="en-US" sz="2400" i="1" baseline="300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5208374"/>
                <a:ext cx="461004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114" t="-5797" b="-14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522363" y="1808413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1.</a:t>
            </a:r>
            <a:endParaRPr lang="zh-TW" altLang="en-US" sz="24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22362" y="2447998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2.</a:t>
            </a:r>
            <a:endParaRPr lang="zh-TW" altLang="en-US" sz="24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22361" y="3277090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3.</a:t>
            </a:r>
            <a:endParaRPr lang="zh-TW" altLang="en-US" sz="24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22360" y="4286007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4.</a:t>
            </a:r>
            <a:endParaRPr lang="zh-TW" altLang="en-US" sz="24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22360" y="5474203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5.</a:t>
            </a:r>
            <a:endParaRPr lang="zh-TW" altLang="en-US" sz="2400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783" y="731627"/>
            <a:ext cx="4452749" cy="26809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339132" y="269963"/>
            <a:ext cx="2504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7632207" y="4073442"/>
            <a:ext cx="1420837" cy="7167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419767" y="5311998"/>
            <a:ext cx="4452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more complex model yields lower error on training data.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164667" y="6266716"/>
            <a:ext cx="6536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However, </a:t>
            </a:r>
            <a:r>
              <a:rPr lang="en-US" altLang="zh-TW" sz="2400">
                <a:solidFill>
                  <a:srgbClr val="0070C0"/>
                </a:solidFill>
              </a:rPr>
              <a:t>the testing error may increase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23" name="直線單箭頭接點 22"/>
          <p:cNvCxnSpPr>
            <a:stCxn id="11" idx="3"/>
            <a:endCxn id="6" idx="1"/>
          </p:cNvCxnSpPr>
          <p:nvPr/>
        </p:nvCxnSpPr>
        <p:spPr>
          <a:xfrm>
            <a:off x="5679896" y="3489106"/>
            <a:ext cx="2160388" cy="689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5764560" y="4387592"/>
            <a:ext cx="1464485" cy="150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4" idx="3"/>
            <a:endCxn id="20" idx="3"/>
          </p:cNvCxnSpPr>
          <p:nvPr/>
        </p:nvCxnSpPr>
        <p:spPr>
          <a:xfrm flipV="1">
            <a:off x="5679896" y="4970946"/>
            <a:ext cx="1236189" cy="6529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30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5" grpId="0"/>
      <p:bldP spid="6" grpId="0" animBg="1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step 2: </a:t>
            </a:r>
            <a:r>
              <a:rPr lang="en-US" altLang="zh-TW" dirty="0">
                <a:solidFill>
                  <a:srgbClr val="0070C0"/>
                </a:solidFill>
              </a:rPr>
              <a:t>Regularization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69832" y="2486196"/>
                <a:ext cx="4577279" cy="1354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832" y="2486196"/>
                <a:ext cx="4577279" cy="1354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767915" y="1591849"/>
                <a:ext cx="2287934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915" y="1591849"/>
                <a:ext cx="2287934" cy="8943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247111" y="2767439"/>
                <a:ext cx="1820563" cy="986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111" y="2767439"/>
                <a:ext cx="1820563" cy="9866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247111" y="2767440"/>
            <a:ext cx="1820563" cy="879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010668" y="1961057"/>
                <a:ext cx="38156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The functions with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are better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668" y="1961057"/>
                <a:ext cx="3815647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2396" t="-6618" b="-154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136593" y="5007941"/>
                <a:ext cx="5668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means 		…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593" y="5007941"/>
                <a:ext cx="566864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398" t="-12000" b="-29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805233" y="4869266"/>
                <a:ext cx="2287934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233" y="4869266"/>
                <a:ext cx="2287934" cy="89434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5170496" y="29781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136593" y="4101743"/>
            <a:ext cx="899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We believe smoother function is more likely to be correct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061023" y="5708839"/>
                <a:ext cx="2685607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altLang="zh-TW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lang="en-US" altLang="zh-TW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altLang="zh-TW" sz="2400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023" y="5708839"/>
                <a:ext cx="2685607" cy="89421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839526" y="5736262"/>
                <a:ext cx="2152449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26" y="5736262"/>
                <a:ext cx="2152449" cy="8942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4118555" y="5008473"/>
            <a:ext cx="2112856" cy="461665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 smoother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78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5" grpId="0"/>
      <p:bldP spid="18" grpId="0"/>
      <p:bldP spid="19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Regularization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4" y="1724275"/>
            <a:ext cx="6085269" cy="36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9599251"/>
                  </p:ext>
                </p:extLst>
              </p:nvPr>
            </p:nvGraphicFramePr>
            <p:xfrm>
              <a:off x="7453101" y="2093976"/>
              <a:ext cx="4523805" cy="29260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07935">
                      <a:extLst>
                        <a:ext uri="{9D8B030D-6E8A-4147-A177-3AD203B41FA5}">
                          <a16:colId xmlns:a16="http://schemas.microsoft.com/office/drawing/2014/main" val="1245586313"/>
                        </a:ext>
                      </a:extLst>
                    </a:gridCol>
                    <a:gridCol w="1507935">
                      <a:extLst>
                        <a:ext uri="{9D8B030D-6E8A-4147-A177-3AD203B41FA5}">
                          <a16:colId xmlns:a16="http://schemas.microsoft.com/office/drawing/2014/main" val="1107867488"/>
                        </a:ext>
                      </a:extLst>
                    </a:gridCol>
                    <a:gridCol w="1507935">
                      <a:extLst>
                        <a:ext uri="{9D8B030D-6E8A-4147-A177-3AD203B41FA5}">
                          <a16:colId xmlns:a16="http://schemas.microsoft.com/office/drawing/2014/main" val="2127289611"/>
                        </a:ext>
                      </a:extLst>
                    </a:gridCol>
                  </a:tblGrid>
                  <a:tr h="209550"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zh-TW" alt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Training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  Testing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936466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1.9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7124239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2524373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10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3.5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25.7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4541109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4.1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11.1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5109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5.6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12.8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2299546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42238440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8.5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26.8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52912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9599251"/>
                  </p:ext>
                </p:extLst>
              </p:nvPr>
            </p:nvGraphicFramePr>
            <p:xfrm>
              <a:off x="7453101" y="2093976"/>
              <a:ext cx="4523805" cy="29260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0793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45586313"/>
                        </a:ext>
                      </a:extLst>
                    </a:gridCol>
                    <a:gridCol w="150793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07867488"/>
                        </a:ext>
                      </a:extLst>
                    </a:gridCol>
                    <a:gridCol w="150793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12728961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03" t="-25000" r="-200403" b="-7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Training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 smtClean="0">
                              <a:effectLst/>
                            </a:rPr>
                            <a:t>  Testing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17936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1.9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3971242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025243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10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3.5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25.7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745411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4.1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11.1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0988451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5.6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12.8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222995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4223844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8.5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26.8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552912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矩形 7"/>
          <p:cNvSpPr/>
          <p:nvPr/>
        </p:nvSpPr>
        <p:spPr>
          <a:xfrm>
            <a:off x="7453101" y="3557016"/>
            <a:ext cx="4523804" cy="356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958023" y="2115088"/>
            <a:ext cx="1547826" cy="2883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438816" y="5776925"/>
            <a:ext cx="10655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We prefer smooth function, but don’t be too smooth. 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505849" y="2115089"/>
            <a:ext cx="1471056" cy="2883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下 5"/>
          <p:cNvSpPr/>
          <p:nvPr/>
        </p:nvSpPr>
        <p:spPr>
          <a:xfrm>
            <a:off x="6822583" y="2672987"/>
            <a:ext cx="438150" cy="2114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453101" y="5141184"/>
                <a:ext cx="39430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Larger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𝜆</m:t>
                    </m:r>
                  </m:oMath>
                </a14:m>
                <a:r>
                  <a:rPr lang="en-US" altLang="zh-TW" sz="2400" dirty="0"/>
                  <a:t>: smoother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101" y="5141184"/>
                <a:ext cx="3943031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477" t="-11842" b="-27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橢圓 13"/>
          <p:cNvSpPr/>
          <p:nvPr/>
        </p:nvSpPr>
        <p:spPr>
          <a:xfrm>
            <a:off x="3833939" y="3966491"/>
            <a:ext cx="569237" cy="5494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9C4E7F-CDBE-4A50-B8A4-F71A73D5C012}"/>
              </a:ext>
            </a:extLst>
          </p:cNvPr>
          <p:cNvSpPr txBox="1"/>
          <p:nvPr/>
        </p:nvSpPr>
        <p:spPr>
          <a:xfrm flipH="1">
            <a:off x="1222970" y="4431804"/>
            <a:ext cx="38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ym typeface="Symbol" panose="05050102010706020507" pitchFamily="18" charset="2"/>
              </a:rPr>
              <a:t>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89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F14DF6A-B779-4095-9011-42A13B09485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572052-AFC6-4585-9DC0-6D7896470B8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853BA38-2FDC-4C67-BAD3-5DD66A21313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b="1">
                <a:solidFill>
                  <a:srgbClr val="5B5B5B"/>
                </a:solidFill>
              </a:rPr>
              <a:t>Audience Q&amp;A Session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B13683-5BB7-4BFA-AEEB-B5F9E917026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audience questions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938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of Lecture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600" dirty="0">
                <a:solidFill>
                  <a:srgbClr val="0070C0"/>
                </a:solidFill>
              </a:rPr>
              <a:t>Types of Supervised Prediction Tasks (2)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600" dirty="0">
                <a:solidFill>
                  <a:srgbClr val="0070C0"/>
                </a:solidFill>
              </a:rPr>
              <a:t>Learning from examples (2)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600" dirty="0">
                <a:solidFill>
                  <a:srgbClr val="0070C0"/>
                </a:solidFill>
              </a:rPr>
              <a:t>Linear Predictor (4)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600" dirty="0">
                <a:solidFill>
                  <a:srgbClr val="0070C0"/>
                </a:solidFill>
              </a:rPr>
              <a:t>Loss Functions (6)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600" dirty="0">
                <a:solidFill>
                  <a:srgbClr val="0070C0"/>
                </a:solidFill>
              </a:rPr>
              <a:t>Optimization by GD &amp; SGD (4)</a:t>
            </a:r>
          </a:p>
        </p:txBody>
      </p:sp>
    </p:spTree>
    <p:extLst>
      <p:ext uri="{BB962C8B-B14F-4D97-AF65-F5344CB8AC3E}">
        <p14:creationId xmlns:p14="http://schemas.microsoft.com/office/powerpoint/2010/main" val="82076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0070C0"/>
                </a:solidFill>
              </a:rPr>
              <a:t>Types of (</a:t>
            </a:r>
            <a:r>
              <a:rPr lang="en-US" altLang="zh-TW" sz="4800" dirty="0">
                <a:solidFill>
                  <a:srgbClr val="FF0000"/>
                </a:solidFill>
              </a:rPr>
              <a:t>Supervised</a:t>
            </a:r>
            <a:r>
              <a:rPr lang="en-US" altLang="zh-TW" sz="4800" dirty="0">
                <a:solidFill>
                  <a:srgbClr val="0070C0"/>
                </a:solidFill>
              </a:rPr>
              <a:t>) Prediction Tasks</a:t>
            </a:r>
            <a:endParaRPr lang="zh-TW" altLang="en-US" sz="4800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Output</a:t>
            </a:r>
          </a:p>
          <a:p>
            <a:endParaRPr kumimoji="1" lang="en-US" altLang="zh-TW" sz="2400" dirty="0"/>
          </a:p>
          <a:p>
            <a:pPr lvl="1"/>
            <a:r>
              <a:rPr kumimoji="1" lang="en-US" altLang="zh-TW" sz="2000" dirty="0">
                <a:solidFill>
                  <a:srgbClr val="FF0000"/>
                </a:solidFill>
              </a:rPr>
              <a:t>Discrete labels</a:t>
            </a:r>
          </a:p>
          <a:p>
            <a:pPr lvl="1"/>
            <a:endParaRPr kumimoji="1" lang="en-US" altLang="zh-TW" sz="2000" dirty="0"/>
          </a:p>
          <a:p>
            <a:pPr lvl="1"/>
            <a:r>
              <a:rPr kumimoji="1" lang="en-US" altLang="zh-TW" sz="2000" dirty="0">
                <a:solidFill>
                  <a:srgbClr val="0432FF"/>
                </a:solidFill>
              </a:rPr>
              <a:t>Continuous numbers</a:t>
            </a:r>
          </a:p>
          <a:p>
            <a:pPr lvl="1"/>
            <a:endParaRPr kumimoji="1" lang="en-US" altLang="zh-TW" sz="2000" dirty="0"/>
          </a:p>
          <a:p>
            <a:pPr lvl="1"/>
            <a:r>
              <a:rPr kumimoji="1" lang="en-US" altLang="zh-TW" sz="2000" dirty="0"/>
              <a:t>Structure </a:t>
            </a:r>
          </a:p>
          <a:p>
            <a:pPr lvl="2"/>
            <a:endParaRPr kumimoji="1" lang="zh-TW" altLang="en-US" sz="1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52" y="2093976"/>
            <a:ext cx="6036007" cy="38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1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47" y="2093976"/>
            <a:ext cx="7242402" cy="4258714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0070C0"/>
                </a:solidFill>
              </a:rPr>
              <a:t>Types of (</a:t>
            </a:r>
            <a:r>
              <a:rPr lang="en-US" altLang="zh-TW" sz="4800" dirty="0">
                <a:solidFill>
                  <a:srgbClr val="FF0000"/>
                </a:solidFill>
              </a:rPr>
              <a:t>Supervised</a:t>
            </a:r>
            <a:r>
              <a:rPr lang="en-US" altLang="zh-TW" sz="4800" dirty="0">
                <a:solidFill>
                  <a:srgbClr val="0070C0"/>
                </a:solidFill>
              </a:rPr>
              <a:t>) Prediction Tasks</a:t>
            </a:r>
            <a:endParaRPr lang="zh-TW" alt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8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48" y="2093976"/>
            <a:ext cx="3679371" cy="22914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Learning From Examples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70C0"/>
                </a:solidFill>
              </a:rPr>
              <a:t>Learning</a:t>
            </a:r>
            <a:r>
              <a:rPr lang="en-US" altLang="zh-TW" sz="2400" dirty="0"/>
              <a:t> is …</a:t>
            </a:r>
          </a:p>
          <a:p>
            <a:pPr lvl="1"/>
            <a:r>
              <a:rPr lang="en-US" altLang="zh-TW" dirty="0"/>
              <a:t> Taking the training data </a:t>
            </a:r>
            <a:r>
              <a:rPr lang="en-US" altLang="zh-TW" i="1" dirty="0" err="1">
                <a:solidFill>
                  <a:srgbClr val="00B050"/>
                </a:solidFill>
              </a:rPr>
              <a:t>D</a:t>
            </a:r>
            <a:r>
              <a:rPr lang="en-US" altLang="zh-TW" i="1" baseline="-25000" dirty="0" err="1">
                <a:solidFill>
                  <a:srgbClr val="00B050"/>
                </a:solidFill>
              </a:rPr>
              <a:t>train</a:t>
            </a:r>
            <a:r>
              <a:rPr lang="en-US" altLang="zh-TW" dirty="0"/>
              <a:t> and producing a predictor </a:t>
            </a:r>
            <a:r>
              <a:rPr lang="en-US" altLang="zh-TW" sz="2000" b="1" i="1" dirty="0">
                <a:latin typeface="Book Antiqua" panose="02040602050305030304" pitchFamily="18" charset="0"/>
                <a:cs typeface="Aparajita" panose="020B0604020202020204" pitchFamily="34" charset="0"/>
              </a:rPr>
              <a:t>f</a:t>
            </a:r>
            <a:r>
              <a:rPr lang="en-US" altLang="zh-TW" dirty="0"/>
              <a:t>,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solidFill>
                  <a:srgbClr val="00B050"/>
                </a:solidFill>
              </a:rPr>
              <a:t>Training data </a:t>
            </a:r>
            <a:r>
              <a:rPr lang="en-US" altLang="zh-TW" dirty="0"/>
              <a:t>for supervised learning: </a:t>
            </a:r>
          </a:p>
          <a:p>
            <a:pPr lvl="2"/>
            <a:r>
              <a:rPr lang="en-US" altLang="zh-TW" dirty="0"/>
              <a:t>input-output pair (x, y)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>
                <a:solidFill>
                  <a:srgbClr val="00B050"/>
                </a:solidFill>
              </a:rPr>
              <a:t>Feature vector</a:t>
            </a:r>
          </a:p>
          <a:p>
            <a:pPr lvl="2"/>
            <a:endParaRPr lang="en-US" altLang="zh-TW" dirty="0"/>
          </a:p>
          <a:p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61" y="4385419"/>
            <a:ext cx="7237863" cy="21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33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Learning From Examples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70C0"/>
                </a:solidFill>
              </a:rPr>
              <a:t>Feature extraction </a:t>
            </a:r>
            <a:r>
              <a:rPr lang="en-US" altLang="zh-TW" sz="2400" dirty="0"/>
              <a:t>is …</a:t>
            </a:r>
          </a:p>
          <a:p>
            <a:pPr lvl="1"/>
            <a:r>
              <a:rPr lang="en-US" altLang="zh-TW" dirty="0"/>
              <a:t>An art that requires intuition about the task</a:t>
            </a:r>
          </a:p>
          <a:p>
            <a:pPr lvl="1"/>
            <a:r>
              <a:rPr lang="en-US" altLang="zh-TW" dirty="0"/>
              <a:t>To represent the input x as a point in high dimension vector space</a:t>
            </a:r>
          </a:p>
          <a:p>
            <a:pPr lvl="1"/>
            <a:r>
              <a:rPr lang="en-US" altLang="zh-TW" dirty="0"/>
              <a:t>Example: </a:t>
            </a:r>
          </a:p>
          <a:p>
            <a:pPr lvl="2"/>
            <a:r>
              <a:rPr lang="en-US" altLang="zh-TW" dirty="0"/>
              <a:t>x: an email, </a:t>
            </a:r>
          </a:p>
          <a:p>
            <a:endParaRPr lang="en-US" altLang="zh-TW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8832073" y="4177415"/>
            <a:ext cx="2898321" cy="1281793"/>
          </a:xfrm>
          <a:prstGeom prst="wedgeRoundRectCallout">
            <a:avLst>
              <a:gd name="adj1" fmla="val -62241"/>
              <a:gd name="adj2" fmla="val -699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/>
            <a:r>
              <a:rPr lang="en-US" altLang="zh-TW" dirty="0"/>
              <a:t>Is it okay to add features which turn out to be irrelevant?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02" y="4057839"/>
            <a:ext cx="5631316" cy="15209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451" y="4090670"/>
            <a:ext cx="1115160" cy="1455284"/>
          </a:xfrm>
          <a:prstGeom prst="rect">
            <a:avLst/>
          </a:prstGeom>
        </p:spPr>
      </p:pic>
      <p:sp>
        <p:nvSpPr>
          <p:cNvPr id="10" name="圓角矩形圖說文字 9"/>
          <p:cNvSpPr/>
          <p:nvPr/>
        </p:nvSpPr>
        <p:spPr>
          <a:xfrm>
            <a:off x="1202902" y="5545954"/>
            <a:ext cx="2065354" cy="518615"/>
          </a:xfrm>
          <a:prstGeom prst="wedgeRoundRectCallout">
            <a:avLst>
              <a:gd name="adj1" fmla="val -37353"/>
              <a:gd name="adj2" fmla="val -121711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Input: an email</a:t>
            </a:r>
            <a:endParaRPr kumimoji="1" lang="zh-TW" altLang="en-US" dirty="0"/>
          </a:p>
        </p:txBody>
      </p:sp>
      <p:sp>
        <p:nvSpPr>
          <p:cNvPr id="11" name="圓角矩形圖說文字 10"/>
          <p:cNvSpPr/>
          <p:nvPr/>
        </p:nvSpPr>
        <p:spPr>
          <a:xfrm>
            <a:off x="7634031" y="5912892"/>
            <a:ext cx="2065354" cy="518615"/>
          </a:xfrm>
          <a:prstGeom prst="wedgeRoundRectCallout">
            <a:avLst>
              <a:gd name="adj1" fmla="val -37353"/>
              <a:gd name="adj2" fmla="val -121711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Feature vector</a:t>
            </a:r>
            <a:endParaRPr kumimoji="1" lang="zh-TW" altLang="en-US" dirty="0"/>
          </a:p>
        </p:txBody>
      </p:sp>
      <p:sp>
        <p:nvSpPr>
          <p:cNvPr id="12" name="圓角矩形圖說文字 11"/>
          <p:cNvSpPr/>
          <p:nvPr/>
        </p:nvSpPr>
        <p:spPr>
          <a:xfrm>
            <a:off x="4537655" y="5940324"/>
            <a:ext cx="2494230" cy="518615"/>
          </a:xfrm>
          <a:prstGeom prst="wedgeRoundRectCallout">
            <a:avLst>
              <a:gd name="adj1" fmla="val -4974"/>
              <a:gd name="adj2" fmla="val -119079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Name-value pairs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5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Linear Predictors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For binary classification</a:t>
            </a:r>
            <a:endParaRPr lang="zh-TW" altLang="en-US" sz="2400" dirty="0"/>
          </a:p>
          <a:p>
            <a:pPr lvl="1"/>
            <a:r>
              <a:rPr lang="en-US" altLang="zh-TW" dirty="0"/>
              <a:t>defines a </a:t>
            </a:r>
            <a:r>
              <a:rPr lang="en-US" altLang="zh-TW" dirty="0">
                <a:solidFill>
                  <a:srgbClr val="FF0000"/>
                </a:solidFill>
              </a:rPr>
              <a:t>hyperplane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7030A0"/>
                </a:solidFill>
              </a:rPr>
              <a:t>decision boundary </a:t>
            </a:r>
            <a:r>
              <a:rPr lang="en-US" altLang="zh-TW" dirty="0"/>
              <a:t>with normal vector w</a:t>
            </a:r>
          </a:p>
          <a:p>
            <a:endParaRPr lang="en-US" altLang="zh-TW" dirty="0"/>
          </a:p>
          <a:p>
            <a:r>
              <a:rPr lang="en-US" altLang="zh-TW" sz="2400" dirty="0">
                <a:solidFill>
                  <a:srgbClr val="0070C0"/>
                </a:solidFill>
              </a:rPr>
              <a:t>Feature vector </a:t>
            </a:r>
            <a:r>
              <a:rPr lang="en-US" altLang="zh-TW" sz="2400" dirty="0" err="1"/>
              <a:t>φ</a:t>
            </a:r>
            <a:r>
              <a:rPr lang="en-US" altLang="zh-TW" sz="2400" dirty="0"/>
              <a:t>(x) ∈ R</a:t>
            </a:r>
            <a:r>
              <a:rPr lang="en-US" altLang="zh-TW" sz="2400" baseline="30000" dirty="0"/>
              <a:t>d</a:t>
            </a:r>
            <a:r>
              <a:rPr lang="en-US" altLang="zh-TW" sz="2400" dirty="0"/>
              <a:t> </a:t>
            </a:r>
          </a:p>
          <a:p>
            <a:r>
              <a:rPr lang="en-US" altLang="zh-TW" sz="2400" dirty="0">
                <a:solidFill>
                  <a:srgbClr val="0070C0"/>
                </a:solidFill>
              </a:rPr>
              <a:t>Weight vector </a:t>
            </a:r>
            <a:r>
              <a:rPr lang="en-US" altLang="zh-TW" sz="2400" dirty="0"/>
              <a:t>w ∈ R</a:t>
            </a:r>
            <a:r>
              <a:rPr lang="en-US" altLang="zh-TW" sz="2400" baseline="30000" dirty="0"/>
              <a:t>d</a:t>
            </a:r>
            <a:r>
              <a:rPr lang="en-US" altLang="zh-TW" sz="2400" dirty="0"/>
              <a:t> </a:t>
            </a:r>
          </a:p>
          <a:p>
            <a:endParaRPr lang="en-US" altLang="zh-TW" sz="2400" dirty="0"/>
          </a:p>
          <a:p>
            <a:r>
              <a:rPr lang="en-US" altLang="zh-TW" sz="2400" dirty="0"/>
              <a:t>Find a single predictor </a:t>
            </a:r>
            <a:r>
              <a:rPr lang="en-US" altLang="zh-TW" sz="2400" b="1" i="1" dirty="0" err="1">
                <a:latin typeface="Book Antiqua" panose="02040602050305030304" pitchFamily="18" charset="0"/>
                <a:cs typeface="Aparajita" panose="020B0604020202020204" pitchFamily="34" charset="0"/>
              </a:rPr>
              <a:t>f</a:t>
            </a:r>
            <a:r>
              <a:rPr lang="en-US" altLang="zh-TW" sz="2400" b="1" i="1" baseline="-25000" dirty="0" err="1">
                <a:latin typeface="Book Antiqua" panose="02040602050305030304" pitchFamily="18" charset="0"/>
                <a:cs typeface="Aparajita" panose="020B0604020202020204" pitchFamily="34" charset="0"/>
              </a:rPr>
              <a:t>w</a:t>
            </a:r>
            <a:r>
              <a:rPr lang="en-US" altLang="zh-TW" sz="2400" dirty="0"/>
              <a:t> (specified by the weight vector </a:t>
            </a:r>
            <a:r>
              <a:rPr lang="en-US" altLang="zh-TW" sz="2400" b="1" i="1" dirty="0">
                <a:latin typeface="Book Antiqua" panose="02040602050305030304" pitchFamily="18" charset="0"/>
                <a:cs typeface="Aparajita" panose="020B0604020202020204" pitchFamily="34" charset="0"/>
              </a:rPr>
              <a:t>w</a:t>
            </a:r>
            <a:r>
              <a:rPr lang="en-US" altLang="zh-TW" sz="2400" dirty="0"/>
              <a:t>)</a:t>
            </a:r>
          </a:p>
          <a:p>
            <a:endParaRPr lang="en-US" altLang="zh-TW" dirty="0">
              <a:solidFill>
                <a:srgbClr val="0070C0"/>
              </a:solidFill>
            </a:endParaRPr>
          </a:p>
          <a:p>
            <a:endParaRPr lang="en-US" altLang="zh-TW" dirty="0">
              <a:solidFill>
                <a:srgbClr val="0070C0"/>
              </a:solidFill>
            </a:endParaRPr>
          </a:p>
          <a:p>
            <a:endParaRPr lang="en-US" altLang="zh-TW" dirty="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860" y="2787493"/>
            <a:ext cx="4958116" cy="16770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16" y="5192365"/>
            <a:ext cx="7326445" cy="1587160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8891829" y="5345049"/>
            <a:ext cx="1835311" cy="854584"/>
          </a:xfrm>
          <a:prstGeom prst="wedgeRoundRectCallout">
            <a:avLst>
              <a:gd name="adj1" fmla="val -62241"/>
              <a:gd name="adj2" fmla="val -699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/>
              <a:t>How?</a:t>
            </a:r>
            <a:endParaRPr lang="zh-TW" altLang="en-US" dirty="0"/>
          </a:p>
        </p:txBody>
      </p:sp>
      <p:pic>
        <p:nvPicPr>
          <p:cNvPr id="7" name="Picture 12" descr="https://p.kingborn.org/8767c7819e8f489585ba291c1fadeca7.jpg">
            <a:extLst>
              <a:ext uri="{FF2B5EF4-FFF2-40B4-BE49-F238E27FC236}">
                <a16:creationId xmlns:a16="http://schemas.microsoft.com/office/drawing/2014/main" id="{2E47F96E-791C-4FAF-A736-6C96BB6D02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981" y="267443"/>
            <a:ext cx="2099171" cy="204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48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Score</a:t>
            </a:r>
            <a:r>
              <a:rPr kumimoji="1" lang="en-US" altLang="zh-TW" dirty="0"/>
              <a:t> and </a:t>
            </a:r>
            <a:r>
              <a:rPr kumimoji="1" lang="en-US" altLang="zh-TW" dirty="0">
                <a:solidFill>
                  <a:schemeClr val="accent1"/>
                </a:solidFill>
              </a:rPr>
              <a:t>Margin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54" y="2121408"/>
            <a:ext cx="9906987" cy="386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055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c45421e1-561b-4f70-8226-7b88a0caf309"/>
  <p:tag name="SLIDO_EVENT_SECTION_UUID" val="20a42690-6fa0-4ef5-a83b-4a2c4eee2b7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2Njg0MDh9"/>
  <p:tag name="SLIDO_TYPE" val="SlidoPoll"/>
  <p:tag name="SLIDO_POLL_UUID" val="b42bdfb7-02ad-40f6-b233-8ac4ca3f74b9"/>
  <p:tag name="SLIDO_TIMELINE" val="W3sicG9sbFF1ZXN0aW9uVXVpZCI6ImFkOTM1MTRiLTk5OTQtNDhiZS05MDRiLTYzNmQyN2Y2MGQ1ZSIsInNob3dSZXN1bHRzIjpmYWxzZSwic2hvd0NvcnJlY3RBbnN3ZXJzIjpmYWxzZSwidm90aW5nTG9ja2VkIjpmYWxzZX0seyJwb2xsUXVlc3Rpb25VdWlkIjoiYWQ5MzUxNGItOTk5NC00OGJlLTkwNGItNjM2ZDI3ZjYwZDVlIiwic2hvd1Jlc3VsdHMiOnRydWUsInNob3dDb3JyZWN0QW5zd2VycyI6dHJ1ZSwidm90aW5nTG9ja2VkIjpmYWxzZX1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2Njg0NjZ9"/>
  <p:tag name="SLIDO_TYPE" val="SlidoPoll"/>
  <p:tag name="SLIDO_POLL_UUID" val="31ed6afc-7619-481d-8f85-f5a28b39c6c1"/>
  <p:tag name="SLIDO_TIMELINE" val="W3sicG9sbFF1ZXN0aW9uVXVpZCI6IjA3OThmMjFkLTVhNGYtNDRjYy04Zjc5LWM3ZThlMGRhNTZlYSIsInNob3dSZXN1bHRzIjp0cnVlLCJzaG93Q29ycmVjdEFuc3dlcnMiOmZhbHNlLCJ2b3RpbmdMb2NrZWQiOmZhbHNlfV0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3NDMzNTF9"/>
  <p:tag name="SLIDO_TYPE" val="SlidoJoinin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3NDMzMjl9"/>
  <p:tag name="SLIDO_TYPE" val="Slido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M3NDMyMTN9"/>
  <p:tag name="SLIDO_TYPE" val="SlidoPoll"/>
  <p:tag name="SLIDO_POLL_UUID" val="10d23a85-ad26-4cdb-8579-8ed93f7d9930"/>
  <p:tag name="SLIDO_TIMELINE" val="W3sicG9sbFF1ZXN0aW9uVXVpZCI6IjRhZmVhMGMzLWY0MjktNDJkYy1iOTQ5LTJhNGMyNmNlNzU0YiIsInNob3dSZXN1bHRzIjpmYWxzZSwic2hvd0NvcnJlY3RBbnN3ZXJzIjpmYWxzZSwidm90aW5nTG9ja2VkIjpmYWxzZX0seyJwb2xsUXVlc3Rpb25VdWlkIjoiNGFmZWEwYzMtZjQyOS00MmRjLWI5NDktMmE0YzI2Y2U3NTRiIiwic2hvd1Jlc3VsdHMiOnRydWUsInNob3dDb3JyZWN0QW5zd2VycyI6ZmFsc2UsInZvdGluZ0xvY2tlZCI6ZmFsc2V9XQ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2344</TotalTime>
  <Words>740</Words>
  <Application>Microsoft Office PowerPoint</Application>
  <PresentationFormat>寬螢幕</PresentationFormat>
  <Paragraphs>159</Paragraphs>
  <Slides>29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5" baseType="lpstr">
      <vt:lpstr>Kokonor</vt:lpstr>
      <vt:lpstr>微軟正黑體</vt:lpstr>
      <vt:lpstr>新細明體</vt:lpstr>
      <vt:lpstr>標楷體</vt:lpstr>
      <vt:lpstr>Aparajita</vt:lpstr>
      <vt:lpstr>Arial</vt:lpstr>
      <vt:lpstr>Book Antiqua</vt:lpstr>
      <vt:lpstr>Calibri</vt:lpstr>
      <vt:lpstr>Cambria Math</vt:lpstr>
      <vt:lpstr>Rockwell</vt:lpstr>
      <vt:lpstr>Rockwell Condensed</vt:lpstr>
      <vt:lpstr>Symbol</vt:lpstr>
      <vt:lpstr>Times</vt:lpstr>
      <vt:lpstr>Times New Roman</vt:lpstr>
      <vt:lpstr>Wingdings</vt:lpstr>
      <vt:lpstr>木刻字型</vt:lpstr>
      <vt:lpstr>AI Course Week 2:  Learning ≈ Optimization</vt:lpstr>
      <vt:lpstr>PowerPoint 簡報</vt:lpstr>
      <vt:lpstr>Outline of Lecture 2</vt:lpstr>
      <vt:lpstr>Types of (Supervised) Prediction Tasks</vt:lpstr>
      <vt:lpstr>Types of (Supervised) Prediction Tasks</vt:lpstr>
      <vt:lpstr>Learning From Examples</vt:lpstr>
      <vt:lpstr>Learning From Examples</vt:lpstr>
      <vt:lpstr>Linear Predictors</vt:lpstr>
      <vt:lpstr>Score and Margin</vt:lpstr>
      <vt:lpstr>Decision Boundary</vt:lpstr>
      <vt:lpstr>Question</vt:lpstr>
      <vt:lpstr>PowerPoint 簡報</vt:lpstr>
      <vt:lpstr>Adjust w Based on errors</vt:lpstr>
      <vt:lpstr>Binary Classification Loss</vt:lpstr>
      <vt:lpstr>Linear Regression</vt:lpstr>
      <vt:lpstr>Regression loss Functions</vt:lpstr>
      <vt:lpstr>Minimization Framework</vt:lpstr>
      <vt:lpstr>More Binary Classification LOSS</vt:lpstr>
      <vt:lpstr>PowerPoint 簡報</vt:lpstr>
      <vt:lpstr>How to optimize? ~Gradient Descent </vt:lpstr>
      <vt:lpstr>Stochastic gradient descent</vt:lpstr>
      <vt:lpstr>Gradient Descent by H.-Y. Lee@NtU</vt:lpstr>
      <vt:lpstr>PowerPoint 簡報</vt:lpstr>
      <vt:lpstr>Summary</vt:lpstr>
      <vt:lpstr>What Kind of Models?</vt:lpstr>
      <vt:lpstr>Model Selection</vt:lpstr>
      <vt:lpstr>Back to step 2: Regularization</vt:lpstr>
      <vt:lpstr>Regularization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Course Lecture 3:  Learning by Optimization</dc:title>
  <dc:creator>ncucsie200</dc:creator>
  <cp:lastModifiedBy>張嘉惠 (jahui)</cp:lastModifiedBy>
  <cp:revision>74</cp:revision>
  <dcterms:created xsi:type="dcterms:W3CDTF">2020-10-07T07:37:31Z</dcterms:created>
  <dcterms:modified xsi:type="dcterms:W3CDTF">2022-09-22T00:31:40Z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1.5.1.3319</vt:lpwstr>
  </property>
</Properties>
</file>